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320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9547-E172-47F3-8EAE-11434935870F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E2CF9-6B6C-4E55-A393-412C4ED1FA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9547-E172-47F3-8EAE-11434935870F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E2CF9-6B6C-4E55-A393-412C4ED1FA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9547-E172-47F3-8EAE-11434935870F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E2CF9-6B6C-4E55-A393-412C4ED1FA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9547-E172-47F3-8EAE-11434935870F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E2CF9-6B6C-4E55-A393-412C4ED1FA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9547-E172-47F3-8EAE-11434935870F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E2CF9-6B6C-4E55-A393-412C4ED1FA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9547-E172-47F3-8EAE-11434935870F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E2CF9-6B6C-4E55-A393-412C4ED1FA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9547-E172-47F3-8EAE-11434935870F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E2CF9-6B6C-4E55-A393-412C4ED1FA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9547-E172-47F3-8EAE-11434935870F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E2CF9-6B6C-4E55-A393-412C4ED1FA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9547-E172-47F3-8EAE-11434935870F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E2CF9-6B6C-4E55-A393-412C4ED1FA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9547-E172-47F3-8EAE-11434935870F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E2CF9-6B6C-4E55-A393-412C4ED1FA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9547-E172-47F3-8EAE-11434935870F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E2CF9-6B6C-4E55-A393-412C4ED1FA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69547-E172-47F3-8EAE-11434935870F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AE2CF9-6B6C-4E55-A393-412C4ED1FA8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857232"/>
            <a:ext cx="7772400" cy="4714907"/>
          </a:xfr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sz="2200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85786" y="1428736"/>
            <a:ext cx="7572428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002060"/>
                </a:solidFill>
              </a:rPr>
              <a:t> ВСЕМИРНЫЙ ДЕНЬ БОРЬБЫ</a:t>
            </a:r>
            <a:br>
              <a:rPr lang="ru-RU" sz="5400" b="1" dirty="0" smtClean="0">
                <a:solidFill>
                  <a:srgbClr val="002060"/>
                </a:solidFill>
              </a:rPr>
            </a:br>
            <a:r>
              <a:rPr lang="ru-RU" sz="5400" b="1" dirty="0" smtClean="0">
                <a:solidFill>
                  <a:srgbClr val="002060"/>
                </a:solidFill>
              </a:rPr>
              <a:t>С ТУБЕРКУЛЕЗОМ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endParaRPr lang="ru-RU" dirty="0"/>
          </a:p>
          <a:p>
            <a:r>
              <a:rPr lang="ru-RU" sz="4000" dirty="0"/>
              <a:t>*Именно в этот день в 1882</a:t>
            </a:r>
          </a:p>
          <a:p>
            <a:r>
              <a:rPr lang="ru-RU" sz="4000" dirty="0"/>
              <a:t>году в</a:t>
            </a:r>
          </a:p>
          <a:p>
            <a:r>
              <a:rPr lang="ru-RU" sz="4000" dirty="0"/>
              <a:t>Берлине доктор</a:t>
            </a:r>
          </a:p>
          <a:p>
            <a:r>
              <a:rPr lang="ru-RU" sz="4000" dirty="0"/>
              <a:t>Роберт Кох</a:t>
            </a:r>
          </a:p>
          <a:p>
            <a:r>
              <a:rPr lang="ru-RU" sz="4000" dirty="0"/>
              <a:t>объявил об открытии</a:t>
            </a:r>
          </a:p>
          <a:p>
            <a:r>
              <a:rPr lang="ru-RU" sz="4000" dirty="0"/>
              <a:t>бациллы этой</a:t>
            </a:r>
          </a:p>
          <a:p>
            <a:r>
              <a:rPr lang="ru-RU" sz="4000" dirty="0"/>
              <a:t>страшной болезни.</a:t>
            </a:r>
          </a:p>
          <a:p>
            <a:pPr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/>
              <a:t>Что такое туберкулёз?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757742" cy="4525963"/>
          </a:xfrm>
        </p:spPr>
        <p:txBody>
          <a:bodyPr/>
          <a:lstStyle/>
          <a:p>
            <a:pPr>
              <a:buNone/>
            </a:pPr>
            <a:r>
              <a:rPr lang="ru-RU" sz="2400" b="1" dirty="0"/>
              <a:t>Причиной развития </a:t>
            </a:r>
            <a:r>
              <a:rPr lang="ru-RU" sz="2400" b="1" dirty="0" smtClean="0"/>
              <a:t>туберкулёза является  туберкулёзная палочка</a:t>
            </a:r>
            <a:r>
              <a:rPr lang="ru-RU" sz="2400" b="1" dirty="0"/>
              <a:t>, которая, попав в </a:t>
            </a:r>
            <a:r>
              <a:rPr lang="ru-RU" sz="2400" b="1" dirty="0" smtClean="0"/>
              <a:t>организм человека</a:t>
            </a:r>
            <a:r>
              <a:rPr lang="ru-RU" sz="2400" b="1" dirty="0"/>
              <a:t>, начинает его разрушать. Туберкулёз может поражать любой орган, но </a:t>
            </a:r>
            <a:r>
              <a:rPr lang="ru-RU" sz="2400" b="1" dirty="0" smtClean="0"/>
              <a:t>преимущественно поражает </a:t>
            </a:r>
            <a:r>
              <a:rPr lang="ru-RU" sz="2400" b="1" dirty="0"/>
              <a:t>лёгкие</a:t>
            </a:r>
            <a:r>
              <a:rPr lang="ru-RU" sz="2400" b="1" dirty="0" smtClean="0"/>
              <a:t>.</a:t>
            </a:r>
            <a:endParaRPr lang="ru-RU" sz="2400" dirty="0" smtClean="0"/>
          </a:p>
          <a:p>
            <a:endParaRPr lang="ru-RU" b="1" dirty="0"/>
          </a:p>
          <a:p>
            <a:endParaRPr lang="ru-RU" dirty="0"/>
          </a:p>
        </p:txBody>
      </p:sp>
      <p:pic>
        <p:nvPicPr>
          <p:cNvPr id="7172" name="Picture 4" descr="C:\Users\HP\OneDrive\Рабочий стол\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214942" y="1857365"/>
            <a:ext cx="3286148" cy="29059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07194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ru-RU" sz="2200" b="1" dirty="0"/>
              <a:t>Возбудители туберкулеза проникают в организм воздушно- капельным путем при общении с кашляющим и чихающим</a:t>
            </a:r>
            <a:br>
              <a:rPr lang="ru-RU" sz="2200" b="1" dirty="0"/>
            </a:br>
            <a:r>
              <a:rPr lang="ru-RU" sz="2200" b="1" dirty="0"/>
              <a:t>больным, при </a:t>
            </a:r>
            <a:r>
              <a:rPr lang="ru-RU" sz="2000" b="1" dirty="0"/>
              <a:t>вдыхании</a:t>
            </a:r>
            <a:r>
              <a:rPr lang="ru-RU" sz="2200" b="1" dirty="0"/>
              <a:t> пыли во время уборки помещения, где находился бациллоноситель, пренебрегающий правилами</a:t>
            </a:r>
            <a:br>
              <a:rPr lang="ru-RU" sz="2200" b="1" dirty="0"/>
            </a:br>
            <a:r>
              <a:rPr lang="ru-RU" sz="2200" b="1" dirty="0"/>
              <a:t>безопасности. Организм человека поражается микобактериями туберкулеза бычьего типа при употреблении в пищу молочных продуктов, реже мяса животных, больных туберкулезом.</a:t>
            </a:r>
            <a:br>
              <a:rPr lang="ru-RU" sz="2200" b="1" dirty="0"/>
            </a:br>
            <a:r>
              <a:rPr lang="ru-RU" sz="2200" b="1" dirty="0"/>
              <a:t>Наибольшую опасность для людей представляют крупный</a:t>
            </a:r>
            <a:br>
              <a:rPr lang="ru-RU" sz="2200" b="1" dirty="0"/>
            </a:br>
            <a:r>
              <a:rPr lang="ru-RU" sz="2200" b="1" dirty="0"/>
              <a:t>рогатый скот и козы, менее опасен туберкулез у собак, кошек, овец и свиней. Существует и контактный путь проникновения инфекции - через поврежденную кожу и слизистые оболочки, при </a:t>
            </a:r>
            <a:r>
              <a:rPr lang="ru-RU" sz="2200" b="1" dirty="0" err="1"/>
              <a:t>докуривании</a:t>
            </a:r>
            <a:r>
              <a:rPr lang="ru-RU" sz="2200" b="1" dirty="0"/>
              <a:t> чужих сигарет, при поцелуях, при</a:t>
            </a:r>
            <a:br>
              <a:rPr lang="ru-RU" sz="2200" b="1" dirty="0"/>
            </a:br>
            <a:r>
              <a:rPr lang="ru-RU" sz="2200" b="1" dirty="0"/>
              <a:t>использовании чужой зубной щетки, чужой посуды.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1026" name="Picture 2" descr="C:\Users\HP\OneDrive\Рабочий стол\b77pizbw06k5qc7etljqjcnitpoc5fzd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01444" y="4357688"/>
            <a:ext cx="2750112" cy="1768475"/>
          </a:xfrm>
          <a:prstGeom prst="rect">
            <a:avLst/>
          </a:prstGeom>
          <a:noFill/>
        </p:spPr>
      </p:pic>
      <p:pic>
        <p:nvPicPr>
          <p:cNvPr id="1027" name="Picture 3" descr="C:\Users\HP\OneDrive\Рабочий стол\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7" y="4357688"/>
            <a:ext cx="3143272" cy="22145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 flipV="1">
            <a:off x="457200" y="2174875"/>
            <a:ext cx="4040188" cy="182555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457200" y="642918"/>
            <a:ext cx="5114932" cy="5483245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>
              <a:buNone/>
            </a:pPr>
            <a:r>
              <a:rPr lang="ru-RU" b="1" dirty="0"/>
              <a:t>Болеют туберкулезом более 50 видов млекопитающих и более 80 видов птиц. Но человек восприимчив только к микобактериям человеческого типа и отчасти бычьего.</a:t>
            </a:r>
          </a:p>
          <a:p>
            <a:pPr>
              <a:buNone/>
            </a:pPr>
            <a:r>
              <a:rPr lang="ru-RU" b="1" dirty="0"/>
              <a:t>Таким образом, источником инфекции чаще всего является пораженный туберкулезом человек, выделяющий</a:t>
            </a:r>
          </a:p>
          <a:p>
            <a:pPr>
              <a:buNone/>
            </a:pPr>
            <a:r>
              <a:rPr lang="ru-RU" b="1" dirty="0"/>
              <a:t>микобактерии вместе со слюной и мокротой при чихании, кашле, разговоре. Особую опасность для окружающих</a:t>
            </a:r>
          </a:p>
          <a:p>
            <a:pPr>
              <a:buNone/>
            </a:pPr>
            <a:r>
              <a:rPr lang="ru-RU" b="1" dirty="0"/>
              <a:t>представляет больной открытой формой туберкулеза.</a:t>
            </a:r>
          </a:p>
          <a:p>
            <a:endParaRPr lang="ru-RU" dirty="0"/>
          </a:p>
        </p:txBody>
      </p:sp>
      <p:pic>
        <p:nvPicPr>
          <p:cNvPr id="2052" name="Picture 4" descr="C:\Users\HP\OneDrive\Рабочий стол\mm7235a4_DrugResistantTB-_IMAGE_01September2023_1200x675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8" y="642918"/>
            <a:ext cx="2971792" cy="20002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54230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b="1" dirty="0"/>
              <a:t>К ослаблению защитных</a:t>
            </a:r>
            <a:br>
              <a:rPr lang="ru-RU" b="1" dirty="0"/>
            </a:br>
            <a:r>
              <a:rPr lang="ru-RU" b="1" dirty="0"/>
              <a:t>( иммунных) сил организма приводят: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911609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/>
            <a:r>
              <a:rPr lang="ru-RU" b="1" dirty="0"/>
              <a:t>Переутомление, недосыпание, стресс;</a:t>
            </a:r>
          </a:p>
          <a:p>
            <a:pPr lvl="0"/>
            <a:r>
              <a:rPr lang="ru-RU" b="1" dirty="0"/>
              <a:t>Неполноценное питание;</a:t>
            </a:r>
          </a:p>
          <a:p>
            <a:pPr lvl="0"/>
            <a:r>
              <a:rPr lang="ru-RU" b="1" dirty="0"/>
              <a:t>Курение, алкоголизм;</a:t>
            </a:r>
          </a:p>
          <a:p>
            <a:pPr lvl="0"/>
            <a:r>
              <a:rPr lang="ru-RU" b="1" dirty="0"/>
              <a:t>Применение гормональных препаратов;</a:t>
            </a:r>
          </a:p>
          <a:p>
            <a:pPr lvl="0"/>
            <a:r>
              <a:rPr lang="ru-RU" b="1" dirty="0"/>
              <a:t>Такие заболевания как :хронические заболевания лёгких, сахарный диабет, язвенная болезнь, ВИЧ – инфекция ,</a:t>
            </a:r>
          </a:p>
          <a:p>
            <a:r>
              <a:rPr lang="ru-RU" b="1" dirty="0"/>
              <a:t>гепатиты и т.д.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11288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b="1" dirty="0"/>
              <a:t>Симптомы, встречающиеся при</a:t>
            </a:r>
            <a:br>
              <a:rPr lang="ru-RU" b="1" dirty="0"/>
            </a:br>
            <a:r>
              <a:rPr lang="ru-RU" b="1" dirty="0"/>
              <a:t>туберкулёзе: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00240"/>
            <a:ext cx="8229600" cy="4125923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lvl="1"/>
            <a:r>
              <a:rPr lang="ru-RU" b="1" dirty="0"/>
              <a:t>Быстрая утомляемость, снижение аппетита</a:t>
            </a:r>
            <a:endParaRPr lang="ru-RU" sz="1200" b="1" dirty="0"/>
          </a:p>
          <a:p>
            <a:pPr lvl="1"/>
            <a:r>
              <a:rPr lang="ru-RU" b="1" dirty="0"/>
              <a:t>Ночная потливость</a:t>
            </a:r>
            <a:endParaRPr lang="ru-RU" sz="1200" b="1" dirty="0"/>
          </a:p>
          <a:p>
            <a:pPr lvl="1"/>
            <a:r>
              <a:rPr lang="ru-RU" b="1" dirty="0"/>
              <a:t>Повышенная температура, чаще в вечернее время суток</a:t>
            </a:r>
            <a:endParaRPr lang="ru-RU" sz="1200" b="1" dirty="0"/>
          </a:p>
          <a:p>
            <a:pPr lvl="1"/>
            <a:r>
              <a:rPr lang="ru-RU" b="1" dirty="0"/>
              <a:t>Кровохаркание или появление прожилок алой крови в мокроте</a:t>
            </a:r>
            <a:endParaRPr lang="ru-RU" sz="1200" b="1" dirty="0"/>
          </a:p>
          <a:p>
            <a:pPr lvl="1"/>
            <a:r>
              <a:rPr lang="ru-RU" b="1" dirty="0"/>
              <a:t>Кашель, возможно с мокротой</a:t>
            </a:r>
            <a:endParaRPr lang="ru-RU" sz="1200" b="1" dirty="0"/>
          </a:p>
          <a:p>
            <a:r>
              <a:rPr lang="ru-RU" b="1" dirty="0"/>
              <a:t>Некоторые люди могут не подозревать о том, что у них туберкулёз. Так как самый главный признак туберкулёза – кашель, люди могут винить в этом курение, бронхит,</a:t>
            </a:r>
            <a:endParaRPr lang="ru-RU" sz="1400" b="1" dirty="0"/>
          </a:p>
          <a:p>
            <a:r>
              <a:rPr lang="ru-RU" b="1" dirty="0"/>
              <a:t>аллергические проявления и др.</a:t>
            </a:r>
            <a:endParaRPr lang="ru-RU" sz="1400" b="1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b="1" dirty="0"/>
              <a:t>Что делать если есть подозрения?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457200" y="1714488"/>
            <a:ext cx="4400552" cy="4411675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ru-RU" b="1" dirty="0"/>
              <a:t>Обязательно сразу обратитесь к участковому терапевту. Врач назначит обследование: сдать общий анализ крови, анализ мокроты на МБТ и рентгенограмму лёгких.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3074" name="Picture 2" descr="C:\Users\HP\OneDrive\Рабочий стол\e9f16ef3ca8cc7d818e113df284eb753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8" y="2285992"/>
            <a:ext cx="3686172" cy="32117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b="1" dirty="0"/>
              <a:t>Организация выявления больных ТБ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86766" cy="4525963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ru-RU" b="1" dirty="0"/>
              <a:t>Обследование лиц с симптомами туберкулёза при обращении за медицинской помощью</a:t>
            </a:r>
          </a:p>
          <a:p>
            <a:pPr lvl="0"/>
            <a:r>
              <a:rPr lang="ru-RU" b="1" dirty="0" err="1"/>
              <a:t>Скрининговые</a:t>
            </a:r>
            <a:r>
              <a:rPr lang="ru-RU" b="1" dirty="0"/>
              <a:t> осмотры: флюорография и массовая </a:t>
            </a:r>
            <a:r>
              <a:rPr lang="ru-RU" b="1" dirty="0" err="1"/>
              <a:t>туберкулинодиагностика</a:t>
            </a:r>
            <a:endParaRPr lang="ru-RU" b="1" dirty="0"/>
          </a:p>
          <a:p>
            <a:pPr lvl="0"/>
            <a:r>
              <a:rPr lang="ru-RU" b="1" dirty="0"/>
              <a:t>Обследование лиц, находящихся в контакте с источником</a:t>
            </a:r>
          </a:p>
          <a:p>
            <a:r>
              <a:rPr lang="ru-RU" b="1" dirty="0"/>
              <a:t>туберкулёзной инфекции</a:t>
            </a:r>
          </a:p>
          <a:p>
            <a:pPr lvl="0"/>
            <a:r>
              <a:rPr lang="ru-RU" b="1" dirty="0"/>
              <a:t>При аутопсии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11288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ru-RU" b="1" dirty="0"/>
              <a:t>Лечение больных туберкулёзом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4054485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ru-RU" dirty="0"/>
              <a:t>Лечение и наблюдение больных с установленным диагнозом туберкулез проводится в</a:t>
            </a:r>
          </a:p>
          <a:p>
            <a:r>
              <a:rPr lang="ru-RU" dirty="0"/>
              <a:t>специализированных противотуберкулезных учреждениях.</a:t>
            </a:r>
          </a:p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>После клинического излечения пациенты находятся под наблюдением врача фтизиатра 3 года.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25602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b="1" dirty="0"/>
              <a:t>Вакцинировать – не вакцинировать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85992"/>
            <a:ext cx="8229600" cy="3840171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/>
              <a:t>Основным методом профилактики туберкулеза является прививка </a:t>
            </a:r>
            <a:r>
              <a:rPr lang="ru-RU" b="1" u="sng" dirty="0"/>
              <a:t>БЦЖ</a:t>
            </a:r>
            <a:r>
              <a:rPr lang="ru-RU" b="1" dirty="0"/>
              <a:t> (прививка от туберкулеза)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54164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6000" b="1" dirty="0"/>
              <a:t>ВАЖНО ЗНАТЬ!</a:t>
            </a:r>
            <a:br>
              <a:rPr lang="ru-RU" sz="6000" b="1" dirty="0"/>
            </a:br>
            <a:endParaRPr lang="ru-RU" sz="6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4054485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/>
              <a:t>Вакцинация обеспечивает ребенку 90-95% защиту от</a:t>
            </a:r>
            <a:endParaRPr lang="ru-RU" dirty="0"/>
          </a:p>
          <a:p>
            <a:r>
              <a:rPr lang="ru-RU" b="1" dirty="0"/>
              <a:t>заболевания тяжелыми формами детского туберкулеза!</a:t>
            </a:r>
            <a:endParaRPr lang="ru-RU" dirty="0"/>
          </a:p>
          <a:p>
            <a:r>
              <a:rPr lang="ru-RU" b="1" dirty="0"/>
              <a:t>Но для не привитого ребенка туберкулез может</a:t>
            </a:r>
            <a:endParaRPr lang="ru-RU" dirty="0"/>
          </a:p>
          <a:p>
            <a:r>
              <a:rPr lang="ru-RU" b="1" dirty="0"/>
              <a:t>обернуться тяжелыми последствиями, включая поражение головного мозга (туберкулезный менингит)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54164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b="1" dirty="0"/>
              <a:t>ГДЕ И КОГДА ПРОВОДЯТ</a:t>
            </a:r>
            <a:br>
              <a:rPr lang="ru-RU" b="1" dirty="0"/>
            </a:br>
            <a:r>
              <a:rPr lang="ru-RU" b="1" dirty="0"/>
              <a:t>ПРИВИВКУ ПРОТИВ ТУБЕРКУЛЕЗА?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85992"/>
            <a:ext cx="8229600" cy="3840171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r>
              <a:rPr lang="ru-RU" b="1" dirty="0"/>
              <a:t>В родильном доме на 3-7-й день жизни ребенка, накануне его выписки, делают прививку БЦЖ-М в левое плечико.</a:t>
            </a:r>
            <a:endParaRPr lang="ru-RU" dirty="0"/>
          </a:p>
          <a:p>
            <a:r>
              <a:rPr lang="ru-RU" b="1" dirty="0"/>
              <a:t>Иммунитет после прививки формируется в течение 8</a:t>
            </a:r>
            <a:endParaRPr lang="ru-RU" dirty="0"/>
          </a:p>
          <a:p>
            <a:r>
              <a:rPr lang="ru-RU" b="1" dirty="0"/>
              <a:t>недель.</a:t>
            </a:r>
            <a:endParaRPr lang="ru-RU" dirty="0"/>
          </a:p>
          <a:p>
            <a:r>
              <a:rPr lang="ru-RU" b="1" dirty="0"/>
              <a:t>Если в родильном доме новорожденному эта прививка не была сделана (причины могут быть разными), ее делают в поликлинике. Однако малышам старше двух месяцев БЦЖ-М делается только после предварительной</a:t>
            </a:r>
            <a:endParaRPr lang="ru-RU" dirty="0"/>
          </a:p>
          <a:p>
            <a:r>
              <a:rPr lang="ru-RU" b="1" dirty="0"/>
              <a:t>постановки пробы Манту, так как за этот период ребенок может быть инфицирован туберкулезной палочкой.</a:t>
            </a:r>
            <a:endParaRPr lang="ru-RU" dirty="0"/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6000" b="1" dirty="0"/>
              <a:t>ВАЖНО ЗНАТЬ!</a:t>
            </a:r>
            <a:br>
              <a:rPr lang="ru-RU" sz="6000" b="1" dirty="0"/>
            </a:br>
            <a:endParaRPr lang="ru-RU" sz="6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lvl="0"/>
            <a:r>
              <a:rPr lang="ru-RU" b="1" dirty="0"/>
              <a:t>В связи с неблагоприятной эпидемиологической ситуацией в стране с туберкулезом может встретиться любой человек,</a:t>
            </a:r>
            <a:endParaRPr lang="ru-RU" dirty="0"/>
          </a:p>
          <a:p>
            <a:r>
              <a:rPr lang="ru-RU" b="1" dirty="0"/>
              <a:t>независимо от уровня его социального положения.</a:t>
            </a:r>
            <a:endParaRPr lang="ru-RU" dirty="0"/>
          </a:p>
          <a:p>
            <a:pPr lvl="0"/>
            <a:r>
              <a:rPr lang="ru-RU" b="1" dirty="0"/>
              <a:t>Теоретически родители вправе отказаться от проведения вакцинации БЦЖ-М своему ребенку. Однако, принимая такое решение, необходимо помнить, что от туберкулеза не</a:t>
            </a:r>
            <a:endParaRPr lang="ru-RU" dirty="0"/>
          </a:p>
          <a:p>
            <a:r>
              <a:rPr lang="ru-RU" b="1" dirty="0"/>
              <a:t>застрахован никто, особенно беззащитный ребенок.</a:t>
            </a:r>
            <a:endParaRPr lang="ru-RU" dirty="0"/>
          </a:p>
          <a:p>
            <a:pPr lvl="0"/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Среди новорождённых для туберкулеза нет «благополучных» и «неблагоприятных» детей. Помните об этом и защитите своего ребенка от заболевания туберкулезом.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6841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/>
              <a:t>Ранние признаки туберкулеза.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28802"/>
            <a:ext cx="8229600" cy="4197361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r>
              <a:rPr lang="ru-RU" b="1" dirty="0"/>
              <a:t>Чаще всего заражение</a:t>
            </a:r>
          </a:p>
          <a:p>
            <a:r>
              <a:rPr lang="ru-RU" b="1" dirty="0"/>
              <a:t>туберкулезом происходит в детском возрасте. Первое, что должно насторожить</a:t>
            </a:r>
          </a:p>
          <a:p>
            <a:r>
              <a:rPr lang="ru-RU" b="1" dirty="0"/>
              <a:t>родителей, - это потеря ребёнком аппетита,</a:t>
            </a:r>
          </a:p>
          <a:p>
            <a:r>
              <a:rPr lang="ru-RU" b="1" dirty="0"/>
              <a:t>раздражительность,</a:t>
            </a:r>
          </a:p>
          <a:p>
            <a:r>
              <a:rPr lang="ru-RU" b="1" dirty="0"/>
              <a:t>повышение температуры к вечеру. Школьник теряет</a:t>
            </a:r>
          </a:p>
          <a:p>
            <a:r>
              <a:rPr lang="ru-RU" b="1" dirty="0"/>
              <a:t>присущую ему подвижность и быстро утомляется. Часто туберкулез поражает</a:t>
            </a:r>
          </a:p>
          <a:p>
            <a:r>
              <a:rPr lang="ru-RU" b="1" dirty="0"/>
              <a:t>лимфатические узлы, из наружных - шейные. Они увеличиваются и при</a:t>
            </a:r>
          </a:p>
          <a:p>
            <a:r>
              <a:rPr lang="ru-RU" b="1" dirty="0"/>
              <a:t>прощупывании вызывают боль.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39850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ru-RU" b="1" dirty="0"/>
              <a:t>Что такое проба Манту?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00240"/>
            <a:ext cx="8229600" cy="4125923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r>
              <a:rPr lang="ru-RU" dirty="0"/>
              <a:t>Проба Манту (или туберкулиновая проба) – это ежегодный</a:t>
            </a:r>
          </a:p>
          <a:p>
            <a:r>
              <a:rPr lang="ru-RU" dirty="0"/>
              <a:t>метод профилактического обследования детей на</a:t>
            </a:r>
          </a:p>
          <a:p>
            <a:r>
              <a:rPr lang="ru-RU" dirty="0"/>
              <a:t>туберкулёз, который показывает, попала ли в организм</a:t>
            </a:r>
          </a:p>
          <a:p>
            <a:r>
              <a:rPr lang="ru-RU" dirty="0"/>
              <a:t>туберкулёзная инфекция, встречался или нет ваш ребёнок с</a:t>
            </a:r>
          </a:p>
          <a:p>
            <a:r>
              <a:rPr lang="ru-RU" dirty="0"/>
              <a:t>туберкулёзной палочкой.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000" b="1" dirty="0"/>
              <a:t>Заразить туберкулёзом</a:t>
            </a:r>
            <a:endParaRPr lang="ru-RU" sz="4000" dirty="0"/>
          </a:p>
          <a:p>
            <a:pPr algn="ctr">
              <a:buNone/>
            </a:pPr>
            <a:r>
              <a:rPr lang="ru-RU" sz="4000" b="1" dirty="0"/>
              <a:t>ребёнка путём пробы Манту – </a:t>
            </a:r>
            <a:r>
              <a:rPr lang="ru-RU" sz="4000" b="1" dirty="0">
                <a:solidFill>
                  <a:srgbClr val="FF0000"/>
                </a:solidFill>
              </a:rPr>
              <a:t>НЕВОЗМОЖНО!</a:t>
            </a:r>
            <a:endParaRPr lang="ru-RU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25602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ru-RU" b="1" dirty="0"/>
              <a:t>Нужна ли проба Манту вообще?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500306"/>
            <a:ext cx="8229600" cy="3625857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ru-RU" b="1" dirty="0"/>
              <a:t>Всемирная Организация Здравоохранения отвечает утвердительно –	ДА!</a:t>
            </a:r>
          </a:p>
          <a:p>
            <a:r>
              <a:rPr lang="ru-RU" b="1" dirty="0"/>
              <a:t>особенно для стран с высокой актуальностью туберкулёза, к которым относится и Россия.</a:t>
            </a:r>
          </a:p>
          <a:p>
            <a:r>
              <a:rPr lang="ru-RU" b="1" dirty="0"/>
              <a:t>Проба Манту как и любое другое медицинское профилактическое обследование поможет избежать серьёзных проблем в отношении здоровья ребёнка.</a:t>
            </a:r>
          </a:p>
          <a:p>
            <a:endParaRPr lang="ru-RU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Туберкулёз излечим!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5972188" cy="4525963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000" b="1" dirty="0"/>
              <a:t>Помните, что</a:t>
            </a:r>
          </a:p>
          <a:p>
            <a:pPr>
              <a:buNone/>
            </a:pPr>
            <a:r>
              <a:rPr lang="ru-RU" sz="4000" b="1" dirty="0"/>
              <a:t>своевременное выявление заболевания и раннее начало лечения - это залог излечения!</a:t>
            </a:r>
            <a:endParaRPr lang="ru-RU" sz="4000" dirty="0"/>
          </a:p>
          <a:p>
            <a:endParaRPr lang="ru-RU" dirty="0"/>
          </a:p>
        </p:txBody>
      </p:sp>
      <p:pic>
        <p:nvPicPr>
          <p:cNvPr id="8193" name="Picture 1" descr="C:\Users\HP\OneDrive\Рабочий стол\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100770" y="3571876"/>
            <a:ext cx="3043230" cy="27146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54164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b="1" dirty="0"/>
              <a:t>Эпидемическая обстановка остается напряжённой!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911609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r>
              <a:rPr lang="ru-RU" b="1" dirty="0"/>
              <a:t>ТБ заболевают люди со сниженными защитными силами организма.</a:t>
            </a:r>
          </a:p>
          <a:p>
            <a:r>
              <a:rPr lang="ru-RU" b="1" dirty="0"/>
              <a:t>Эпидемиологическая ситуация осложняется тем, что в настоящее время имеет место</a:t>
            </a:r>
          </a:p>
          <a:p>
            <a:r>
              <a:rPr lang="ru-RU" b="1" dirty="0"/>
              <a:t>распространение особой разновидности ТБ. На увеличение заболеваемости и смертности</a:t>
            </a:r>
          </a:p>
          <a:p>
            <a:r>
              <a:rPr lang="ru-RU" b="1" dirty="0"/>
              <a:t>населения от ТБ оказывают влияние</a:t>
            </a:r>
          </a:p>
          <a:p>
            <a:r>
              <a:rPr lang="ru-RU" b="1" dirty="0"/>
              <a:t>социальные и экономические факторы, увеличение числа лиц, страдающих алкоголем и наркоманией.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25602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8000" b="1" dirty="0"/>
              <a:t>Задумайтесь!</a:t>
            </a:r>
            <a:br>
              <a:rPr lang="ru-RU" sz="8000" b="1" dirty="0"/>
            </a:br>
            <a:endParaRPr lang="ru-RU" sz="8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4054485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ru-RU" b="1" dirty="0"/>
              <a:t>Ежегодно туберкулёз убивает больше взрослых людей, чем любая другая инфекция.</a:t>
            </a:r>
            <a:endParaRPr lang="ru-RU" sz="1200" b="1" dirty="0"/>
          </a:p>
          <a:p>
            <a:pPr marL="342900" lvl="1" indent="-342900">
              <a:buFont typeface="Arial" pitchFamily="34" charset="0"/>
              <a:buChar char="•"/>
            </a:pPr>
            <a:r>
              <a:rPr lang="ru-RU" b="1" dirty="0"/>
              <a:t>Туберкулёз (ТБ) ежегодно уносит 1,6миллионов жизней в мире!</a:t>
            </a:r>
            <a:endParaRPr lang="ru-RU" sz="1200" b="1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82726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ru-RU" b="1" dirty="0"/>
              <a:t>Помогите себе остаться здоровым!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911609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lvl="0"/>
            <a:r>
              <a:rPr lang="ru-RU" b="1" dirty="0"/>
              <a:t>Ведите здоровый образ жизни</a:t>
            </a:r>
          </a:p>
          <a:p>
            <a:pPr lvl="0"/>
            <a:r>
              <a:rPr lang="ru-RU" b="1" dirty="0"/>
              <a:t>Не ослабляйте организм алкоголем, курением, наркотиками.</a:t>
            </a:r>
          </a:p>
          <a:p>
            <a:pPr lvl="0"/>
            <a:r>
              <a:rPr lang="ru-RU" b="1" dirty="0"/>
              <a:t>Проходите ежегодно флюорографическое обследование</a:t>
            </a:r>
          </a:p>
          <a:p>
            <a:pPr lvl="0"/>
            <a:r>
              <a:rPr lang="ru-RU" b="1" dirty="0"/>
              <a:t>Берегите себя и своих близких.</a:t>
            </a:r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757</Words>
  <Application>Microsoft Office PowerPoint</Application>
  <PresentationFormat>Экран (4:3)</PresentationFormat>
  <Paragraphs>105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6" baseType="lpstr">
      <vt:lpstr>Arial</vt:lpstr>
      <vt:lpstr>Calibri</vt:lpstr>
      <vt:lpstr>Wingdings</vt:lpstr>
      <vt:lpstr>Тема Office</vt:lpstr>
      <vt:lpstr>                  </vt:lpstr>
      <vt:lpstr>Презентация PowerPoint</vt:lpstr>
      <vt:lpstr>Что такое туберкулёз? </vt:lpstr>
      <vt:lpstr>Возбудители туберкулеза проникают в организм воздушно- капельным путем при общении с кашляющим и чихающим больным, при вдыхании пыли во время уборки помещения, где находился бациллоноситель, пренебрегающий правилами безопасности. Организм человека поражается микобактериями туберкулеза бычьего типа при употреблении в пищу молочных продуктов, реже мяса животных, больных туберкулезом. Наибольшую опасность для людей представляют крупный рогатый скот и козы, менее опасен туберкулез у собак, кошек, овец и свиней. Существует и контактный путь проникновения инфекции - через поврежденную кожу и слизистые оболочки, при докуривании чужих сигарет, при поцелуях, при использовании чужой зубной щетки, чужой посуды. </vt:lpstr>
      <vt:lpstr>Презентация PowerPoint</vt:lpstr>
      <vt:lpstr>К ослаблению защитных ( иммунных) сил организма приводят: </vt:lpstr>
      <vt:lpstr>Симптомы, встречающиеся при туберкулёзе: </vt:lpstr>
      <vt:lpstr>Что делать если есть подозрения? </vt:lpstr>
      <vt:lpstr>Организация выявления больных ТБ </vt:lpstr>
      <vt:lpstr>Лечение больных туберкулёзом </vt:lpstr>
      <vt:lpstr>Вакцинировать – не вакцинировать </vt:lpstr>
      <vt:lpstr>ВАЖНО ЗНАТЬ! </vt:lpstr>
      <vt:lpstr>ГДЕ И КОГДА ПРОВОДЯТ ПРИВИВКУ ПРОТИВ ТУБЕРКУЛЕЗА? </vt:lpstr>
      <vt:lpstr>ВАЖНО ЗНАТЬ! </vt:lpstr>
      <vt:lpstr>Ранние признаки туберкулеза. </vt:lpstr>
      <vt:lpstr>Что такое проба Манту? </vt:lpstr>
      <vt:lpstr>Презентация PowerPoint</vt:lpstr>
      <vt:lpstr>Нужна ли проба Манту вообще?</vt:lpstr>
      <vt:lpstr>Туберкулёз излечим!</vt:lpstr>
      <vt:lpstr>Эпидемическая обстановка остается напряжённой! </vt:lpstr>
      <vt:lpstr>Задумайтесь! </vt:lpstr>
      <vt:lpstr>Помогите себе остаться здоровым!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                 </dc:title>
  <dc:creator>HP</dc:creator>
  <cp:lastModifiedBy>Пользователь</cp:lastModifiedBy>
  <cp:revision>30</cp:revision>
  <dcterms:created xsi:type="dcterms:W3CDTF">2025-03-24T15:36:52Z</dcterms:created>
  <dcterms:modified xsi:type="dcterms:W3CDTF">2025-03-25T08:02:56Z</dcterms:modified>
</cp:coreProperties>
</file>